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25" r:id="rId1"/>
  </p:sldMasterIdLst>
  <p:notesMasterIdLst>
    <p:notesMasterId r:id="rId18"/>
  </p:notesMasterIdLst>
  <p:handoutMasterIdLst>
    <p:handoutMasterId r:id="rId19"/>
  </p:handoutMasterIdLst>
  <p:sldIdLst>
    <p:sldId id="647" r:id="rId2"/>
    <p:sldId id="672" r:id="rId3"/>
    <p:sldId id="695" r:id="rId4"/>
    <p:sldId id="697" r:id="rId5"/>
    <p:sldId id="723" r:id="rId6"/>
    <p:sldId id="733" r:id="rId7"/>
    <p:sldId id="726" r:id="rId8"/>
    <p:sldId id="727" r:id="rId9"/>
    <p:sldId id="734" r:id="rId10"/>
    <p:sldId id="729" r:id="rId11"/>
    <p:sldId id="731" r:id="rId12"/>
    <p:sldId id="728" r:id="rId13"/>
    <p:sldId id="732" r:id="rId14"/>
    <p:sldId id="673" r:id="rId15"/>
    <p:sldId id="693" r:id="rId16"/>
    <p:sldId id="694" r:id="rId17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8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0065BD"/>
    <a:srgbClr val="000000"/>
    <a:srgbClr val="41BEFF"/>
    <a:srgbClr val="FF8000"/>
    <a:srgbClr val="CB6C1D"/>
    <a:srgbClr val="ECE8C2"/>
    <a:srgbClr val="91AC6B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9766" autoAdjust="0"/>
  </p:normalViewPr>
  <p:slideViewPr>
    <p:cSldViewPr>
      <p:cViewPr varScale="1">
        <p:scale>
          <a:sx n="68" d="100"/>
          <a:sy n="68" d="100"/>
        </p:scale>
        <p:origin x="90" y="168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9-09-11T09:57:16.883" idx="6">
    <p:pos x="594" y="249"/>
    <p:text>Ausblenden (?)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675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4188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231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8026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7272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401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0639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8876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5330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 smtClean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191105 Knapp BA KickOff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 smtClean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191105 Knapp BA KickOff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matthes.in.tum.de/pages/ste22z023rd3/BEAM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matthes.in.tum.de/pages/co7fr625vwih/Ha13g-Current-Tool-Support-for-Metrics-in-Enterprise-Architecture-Management" TargetMode="External"/><Relationship Id="rId5" Type="http://schemas.openxmlformats.org/officeDocument/2006/relationships/hyperlink" Target="https://wwwmatthes.in.tum.de/pages/19kw70p0u5vwv/EAM-KPI-Catalog" TargetMode="External"/><Relationship Id="rId4" Type="http://schemas.openxmlformats.org/officeDocument/2006/relationships/hyperlink" Target="https://wwwmatthes.in.tum.de/pages/3b4t6l34g936/EAM-Pattern-Catalo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matthes@in.tum.de" TargetMode="External"/><Relationship Id="rId2" Type="http://schemas.openxmlformats.org/officeDocument/2006/relationships/hyperlink" Target="mailto:ingo.glaser@tum.de" TargetMode="External"/><Relationship Id="rId1" Type="http://schemas.openxmlformats.org/officeDocument/2006/relationships/slideLayout" Target="../slideLayouts/slideLayout10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538641"/>
            <a:ext cx="11432843" cy="679774"/>
          </a:xfrm>
        </p:spPr>
        <p:txBody>
          <a:bodyPr/>
          <a:lstStyle/>
          <a:p>
            <a:r>
              <a:rPr lang="en-US" dirty="0"/>
              <a:t>Metadata Extraction of German Legal Judgments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431372" y="4211796"/>
            <a:ext cx="11432841" cy="338554"/>
          </a:xfrm>
        </p:spPr>
        <p:txBody>
          <a:bodyPr/>
          <a:lstStyle/>
          <a:p>
            <a:r>
              <a:rPr lang="en-AU" dirty="0" smtClean="0"/>
              <a:t>Oliver Knapp, 11.11.19, </a:t>
            </a:r>
            <a:r>
              <a:rPr lang="de-DE" dirty="0" smtClean="0"/>
              <a:t>Kick-Off </a:t>
            </a:r>
            <a:r>
              <a:rPr lang="de-DE" dirty="0" err="1" smtClean="0"/>
              <a:t>Presentation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Thema der Bachelorarbeit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de-DE" dirty="0" smtClean="0"/>
              <a:t>Auswahl </a:t>
            </a:r>
            <a:r>
              <a:rPr lang="de-DE" dirty="0"/>
              <a:t>des Format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Analyse </a:t>
            </a:r>
            <a:r>
              <a:rPr lang="de-DE" dirty="0" smtClean="0"/>
              <a:t>existierender Formate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Bewertung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Entscheidung</a:t>
            </a:r>
          </a:p>
          <a:p>
            <a:pPr marL="0" indent="0"/>
            <a:endParaRPr lang="de-DE" dirty="0" smtClean="0"/>
          </a:p>
          <a:p>
            <a:pPr marL="0" indent="0"/>
            <a:r>
              <a:rPr lang="de-DE" dirty="0"/>
              <a:t>Analyse von Algorithmen aus dem Bereich NLP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welcher löst welches Teilgebiet des Problems?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wie kombinieren</a:t>
            </a:r>
          </a:p>
          <a:p>
            <a:pPr marL="0" indent="0"/>
            <a:endParaRPr lang="de-DE" dirty="0" smtClean="0"/>
          </a:p>
          <a:p>
            <a:pPr marL="0" indent="0"/>
            <a:r>
              <a:rPr lang="de-DE" dirty="0"/>
              <a:t>Planung und Umsetzung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Analyse von Algorithmen aus dem Bereich NLP bzgl. deren Nutzens zur Lösung des Problems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Implementierung des Programms unter Anwendung der</a:t>
            </a:r>
          </a:p>
          <a:p>
            <a:pPr marL="642937" lvl="1" indent="-285750">
              <a:buFont typeface="Symbol" panose="05050102010706020507" pitchFamily="18" charset="2"/>
              <a:buChar char="-"/>
            </a:pPr>
            <a:r>
              <a:rPr lang="de-DE" dirty="0"/>
              <a:t>passenden Algorithmen</a:t>
            </a:r>
          </a:p>
          <a:p>
            <a:pPr marL="642937" lvl="1" indent="-285750">
              <a:buFont typeface="Symbol" panose="05050102010706020507" pitchFamily="18" charset="2"/>
              <a:buChar char="-"/>
            </a:pPr>
            <a:r>
              <a:rPr lang="de-DE" dirty="0"/>
              <a:t>gewonnen Erkenntnisse</a:t>
            </a:r>
          </a:p>
          <a:p>
            <a:pPr marL="0" indent="0"/>
            <a:endParaRPr lang="de-DE" dirty="0" smtClean="0"/>
          </a:p>
          <a:p>
            <a:pPr marL="0" indent="0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7786" y="6569075"/>
            <a:ext cx="6986619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3554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Thema der Bachelorarbeit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de-DE" dirty="0" smtClean="0"/>
              <a:t>Umfang/</a:t>
            </a:r>
            <a:r>
              <a:rPr lang="de-DE" dirty="0" err="1" smtClean="0"/>
              <a:t>Scope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Zusammenspiel bekannter NLP Techniken um Ziel umzusetzen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keine Entwicklung grundlegend neuer Algorithmen</a:t>
            </a:r>
          </a:p>
          <a:p>
            <a:pPr marL="0" indent="0"/>
            <a:endParaRPr lang="de-DE" dirty="0" smtClean="0"/>
          </a:p>
          <a:p>
            <a:pPr marL="0" indent="0"/>
            <a:endParaRPr lang="de-DE" dirty="0"/>
          </a:p>
          <a:p>
            <a:pPr marL="0" indent="0"/>
            <a:r>
              <a:rPr lang="de-DE" dirty="0" smtClean="0"/>
              <a:t>Bewertung </a:t>
            </a:r>
            <a:r>
              <a:rPr lang="de-DE" dirty="0"/>
              <a:t>der </a:t>
            </a:r>
            <a:r>
              <a:rPr lang="de-DE" dirty="0" smtClean="0"/>
              <a:t>Resultate/Evaluation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Setzt die Implementierung das Ziel um?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Verlässlichkeit</a:t>
            </a:r>
            <a:r>
              <a:rPr lang="de-DE" dirty="0" smtClean="0"/>
              <a:t> der Resultate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Statistische Auswertung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(Befragung/Statement von Anwälten)</a:t>
            </a:r>
          </a:p>
          <a:p>
            <a:pPr marL="0" indent="0"/>
            <a:endParaRPr lang="de-DE" dirty="0" smtClean="0"/>
          </a:p>
          <a:p>
            <a:pPr marL="0" indent="0"/>
            <a:endParaRPr lang="de-DE" dirty="0" smtClean="0"/>
          </a:p>
          <a:p>
            <a:pPr marL="0" indent="0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7786" y="6569075"/>
            <a:ext cx="6986619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24997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Artifacts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de-DE" u="sng" dirty="0" smtClean="0"/>
              <a:t>Code</a:t>
            </a:r>
          </a:p>
          <a:p>
            <a:pPr marL="0" indent="0"/>
            <a:r>
              <a:rPr lang="de-DE" dirty="0" smtClean="0"/>
              <a:t>Input: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Judgements</a:t>
            </a:r>
            <a:r>
              <a:rPr lang="de-DE" dirty="0" smtClean="0"/>
              <a:t> (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Fulltext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XML)</a:t>
            </a:r>
          </a:p>
          <a:p>
            <a:pPr marL="0" indent="0"/>
            <a:endParaRPr lang="de-DE" dirty="0" smtClean="0"/>
          </a:p>
          <a:p>
            <a:pPr marL="0" indent="0"/>
            <a:r>
              <a:rPr lang="de-DE" dirty="0" smtClean="0"/>
              <a:t>Output: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Metadata</a:t>
            </a:r>
            <a:r>
              <a:rPr lang="de-DE" dirty="0" smtClean="0"/>
              <a:t> in </a:t>
            </a:r>
            <a:r>
              <a:rPr lang="de-DE" dirty="0" err="1" smtClean="0"/>
              <a:t>without</a:t>
            </a:r>
            <a:r>
              <a:rPr lang="de-DE" dirty="0" smtClean="0"/>
              <a:t> strong </a:t>
            </a:r>
            <a:r>
              <a:rPr lang="de-DE" dirty="0" err="1" smtClean="0"/>
              <a:t>format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JSON</a:t>
            </a:r>
            <a:r>
              <a:rPr lang="de-DE" dirty="0" smtClean="0"/>
              <a:t>)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respective</a:t>
            </a:r>
            <a:r>
              <a:rPr lang="de-DE" dirty="0" smtClean="0"/>
              <a:t> </a:t>
            </a:r>
            <a:r>
              <a:rPr lang="de-DE" dirty="0" err="1" smtClean="0"/>
              <a:t>Judgement</a:t>
            </a:r>
            <a:endParaRPr lang="de-DE" dirty="0" smtClean="0"/>
          </a:p>
          <a:p>
            <a:pPr marL="0" indent="0"/>
            <a:endParaRPr lang="de-DE" dirty="0" smtClean="0"/>
          </a:p>
          <a:p>
            <a:pPr marL="0" indent="0"/>
            <a:endParaRPr lang="de-DE" dirty="0" smtClean="0"/>
          </a:p>
          <a:p>
            <a:pPr marL="0" indent="0"/>
            <a:endParaRPr lang="de-DE" dirty="0"/>
          </a:p>
          <a:p>
            <a:pPr marL="0" indent="0"/>
            <a:endParaRPr lang="de-DE" dirty="0" smtClean="0"/>
          </a:p>
          <a:p>
            <a:pPr marL="0" indent="0"/>
            <a:endParaRPr lang="de-DE" dirty="0"/>
          </a:p>
          <a:p>
            <a:pPr marL="0" indent="0"/>
            <a:endParaRPr lang="de-DE" dirty="0" smtClean="0"/>
          </a:p>
          <a:p>
            <a:pPr marL="0" indent="0"/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err="1" smtClean="0"/>
              <a:t>Written</a:t>
            </a:r>
            <a:r>
              <a:rPr lang="de-DE" b="1" dirty="0" smtClean="0"/>
              <a:t> Bachelor Thesis</a:t>
            </a:r>
          </a:p>
          <a:p>
            <a:pPr marL="0" indent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7786" y="6569075"/>
            <a:ext cx="6986619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8" name="Würfel 86"/>
          <p:cNvSpPr/>
          <p:nvPr/>
        </p:nvSpPr>
        <p:spPr bwMode="auto">
          <a:xfrm>
            <a:off x="4809724" y="3681413"/>
            <a:ext cx="2222379" cy="688068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 smtClean="0">
                <a:solidFill>
                  <a:schemeClr val="tx1"/>
                </a:solidFill>
                <a:cs typeface="Arial" pitchFamily="34" charset="0"/>
              </a:rPr>
              <a:t>Implementation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3622089" y="4037686"/>
            <a:ext cx="1028628" cy="141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3703352" y="3683287"/>
            <a:ext cx="899605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j</a:t>
            </a:r>
            <a:r>
              <a:rPr lang="en-US" sz="1200" dirty="0" smtClean="0"/>
              <a:t>udgement</a:t>
            </a:r>
            <a:endParaRPr lang="en-US" sz="1200" dirty="0"/>
          </a:p>
        </p:txBody>
      </p:sp>
      <p:cxnSp>
        <p:nvCxnSpPr>
          <p:cNvPr id="12" name="Gerade Verbindung mit Pfeil 11"/>
          <p:cNvCxnSpPr/>
          <p:nvPr/>
        </p:nvCxnSpPr>
        <p:spPr bwMode="auto">
          <a:xfrm>
            <a:off x="7212692" y="4037686"/>
            <a:ext cx="1028628" cy="141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7314872" y="3681413"/>
            <a:ext cx="824265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</a:t>
            </a:r>
            <a:r>
              <a:rPr lang="en-US" sz="1200" dirty="0" smtClean="0"/>
              <a:t>etadata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6866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Schedule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graphicFrame>
        <p:nvGraphicFramePr>
          <p:cNvPr id="12" name="Inhaltsplatzhalt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9551099"/>
              </p:ext>
            </p:extLst>
          </p:nvPr>
        </p:nvGraphicFramePr>
        <p:xfrm>
          <a:off x="334963" y="981077"/>
          <a:ext cx="11377661" cy="5588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049">
                  <a:extLst>
                    <a:ext uri="{9D8B030D-6E8A-4147-A177-3AD203B41FA5}">
                      <a16:colId xmlns:a16="http://schemas.microsoft.com/office/drawing/2014/main" val="1071805884"/>
                    </a:ext>
                  </a:extLst>
                </a:gridCol>
                <a:gridCol w="1943504">
                  <a:extLst>
                    <a:ext uri="{9D8B030D-6E8A-4147-A177-3AD203B41FA5}">
                      <a16:colId xmlns:a16="http://schemas.microsoft.com/office/drawing/2014/main" val="2919953838"/>
                    </a:ext>
                  </a:extLst>
                </a:gridCol>
                <a:gridCol w="1896277">
                  <a:extLst>
                    <a:ext uri="{9D8B030D-6E8A-4147-A177-3AD203B41FA5}">
                      <a16:colId xmlns:a16="http://schemas.microsoft.com/office/drawing/2014/main" val="2439398823"/>
                    </a:ext>
                  </a:extLst>
                </a:gridCol>
                <a:gridCol w="1896277">
                  <a:extLst>
                    <a:ext uri="{9D8B030D-6E8A-4147-A177-3AD203B41FA5}">
                      <a16:colId xmlns:a16="http://schemas.microsoft.com/office/drawing/2014/main" val="757373987"/>
                    </a:ext>
                  </a:extLst>
                </a:gridCol>
                <a:gridCol w="1896277">
                  <a:extLst>
                    <a:ext uri="{9D8B030D-6E8A-4147-A177-3AD203B41FA5}">
                      <a16:colId xmlns:a16="http://schemas.microsoft.com/office/drawing/2014/main" val="1073686510"/>
                    </a:ext>
                  </a:extLst>
                </a:gridCol>
                <a:gridCol w="1896277">
                  <a:extLst>
                    <a:ext uri="{9D8B030D-6E8A-4147-A177-3AD203B41FA5}">
                      <a16:colId xmlns:a16="http://schemas.microsoft.com/office/drawing/2014/main" val="2554506594"/>
                    </a:ext>
                  </a:extLst>
                </a:gridCol>
              </a:tblGrid>
              <a:tr h="798286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October</a:t>
                      </a:r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November</a:t>
                      </a:r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December</a:t>
                      </a:r>
                      <a:r>
                        <a:rPr lang="de-DE" baseline="0" dirty="0" smtClean="0"/>
                        <a:t> </a:t>
                      </a:r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January</a:t>
                      </a:r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February</a:t>
                      </a:r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695484"/>
                  </a:ext>
                </a:extLst>
              </a:tr>
              <a:tr h="798286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Literature</a:t>
                      </a:r>
                      <a:r>
                        <a:rPr lang="de-DE" baseline="0" dirty="0" smtClean="0"/>
                        <a:t> Research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787915"/>
                  </a:ext>
                </a:extLst>
              </a:tr>
              <a:tr h="798286">
                <a:tc>
                  <a:txBody>
                    <a:bodyPr/>
                    <a:lstStyle/>
                    <a:p>
                      <a:r>
                        <a:rPr lang="de-DE" dirty="0" smtClean="0"/>
                        <a:t>Implementation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235717"/>
                  </a:ext>
                </a:extLst>
              </a:tr>
              <a:tr h="798286">
                <a:tc>
                  <a:txBody>
                    <a:bodyPr/>
                    <a:lstStyle/>
                    <a:p>
                      <a:r>
                        <a:rPr lang="de-DE" dirty="0" smtClean="0"/>
                        <a:t>Model</a:t>
                      </a:r>
                      <a:r>
                        <a:rPr lang="de-DE" baseline="0" dirty="0" smtClean="0"/>
                        <a:t> Training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713977"/>
                  </a:ext>
                </a:extLst>
              </a:tr>
              <a:tr h="798286">
                <a:tc>
                  <a:txBody>
                    <a:bodyPr/>
                    <a:lstStyle/>
                    <a:p>
                      <a:r>
                        <a:rPr lang="de-DE" dirty="0" smtClean="0"/>
                        <a:t>Evaluation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424244"/>
                  </a:ext>
                </a:extLst>
              </a:tr>
              <a:tr h="798286">
                <a:tc>
                  <a:txBody>
                    <a:bodyPr/>
                    <a:lstStyle/>
                    <a:p>
                      <a:r>
                        <a:rPr lang="de-DE" dirty="0" smtClean="0"/>
                        <a:t>Writing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3854449"/>
                  </a:ext>
                </a:extLst>
              </a:tr>
              <a:tr h="798286">
                <a:tc>
                  <a:txBody>
                    <a:bodyPr/>
                    <a:lstStyle/>
                    <a:p>
                      <a:r>
                        <a:rPr lang="de-DE" dirty="0" smtClean="0"/>
                        <a:t>Review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689038"/>
                  </a:ext>
                </a:extLst>
              </a:tr>
            </a:tbl>
          </a:graphicData>
        </a:graphic>
      </p:graphicFrame>
      <p:sp>
        <p:nvSpPr>
          <p:cNvPr id="13" name="Rechteck 12"/>
          <p:cNvSpPr/>
          <p:nvPr/>
        </p:nvSpPr>
        <p:spPr bwMode="auto">
          <a:xfrm>
            <a:off x="3071664" y="1916832"/>
            <a:ext cx="2952328" cy="4320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4655377" y="2781555"/>
            <a:ext cx="4192129" cy="4320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7236580" y="4395779"/>
            <a:ext cx="2995171" cy="4320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8847507" y="5921776"/>
            <a:ext cx="1944216" cy="4320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5087888" y="5158777"/>
            <a:ext cx="5458931" cy="4320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4655377" y="3474606"/>
            <a:ext cx="4192129" cy="4320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40813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smtClean="0"/>
              <a:t>Oliver Knapp</a:t>
            </a:r>
            <a:endParaRPr lang="en-AU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/>
              <a:t>matthes@in.tum.de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Stick to the good sebis traditions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/>
          <a:lstStyle/>
          <a:p>
            <a:pPr lvl="1"/>
            <a:r>
              <a:rPr lang="en-US"/>
              <a:t>Provide action links at the bottom of the slide to guide the audience to our web pages or publications (see below). (Select the text, press CTRL-K)</a:t>
            </a:r>
          </a:p>
          <a:p>
            <a:pPr lvl="1"/>
            <a:endParaRPr lang="en-US"/>
          </a:p>
          <a:p>
            <a:pPr lvl="1"/>
            <a:r>
              <a:rPr lang="en-US"/>
              <a:t>Use a file name according to our sebis conventions which helps us and our audience to find the file of your presentation on our web site with Google search:</a:t>
            </a:r>
          </a:p>
          <a:p>
            <a:pPr lvl="2"/>
            <a:r>
              <a:rPr lang="en-US"/>
              <a:t>YYMMDD Author Short Title</a:t>
            </a:r>
          </a:p>
          <a:p>
            <a:pPr lvl="2"/>
            <a:r>
              <a:rPr lang="en-US"/>
              <a:t>Include this string in the footer (Einfügen -&gt; Kopf- und Fusszeile -&gt; Fusszeile)</a:t>
            </a:r>
          </a:p>
          <a:p>
            <a:pPr lvl="2"/>
            <a:r>
              <a:rPr lang="en-US"/>
              <a:t>The unusual date format simplifies the search for the latest version of a slide in an alphabetical directory listing (Dropbox, Explorer, Tricia, Sky-Drive)</a:t>
            </a:r>
          </a:p>
          <a:p>
            <a:pPr lvl="2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32904" y="6351132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For more information visit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3"/>
              </a:rPr>
              <a:t>BEAMS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,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4"/>
              </a:rPr>
              <a:t>EAM Pattern Catalog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and 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5"/>
              </a:rPr>
              <a:t>EAM KPI Catalog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 (http://wwwmatthes.in.tum.de)</a:t>
            </a:r>
          </a:p>
        </p:txBody>
      </p:sp>
      <p:sp>
        <p:nvSpPr>
          <p:cNvPr id="11" name="Rechteck 10"/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[</a:t>
            </a:r>
            <a:r>
              <a:rPr lang="en-US" sz="800" i="1" dirty="0">
                <a:solidFill>
                  <a:srgbClr val="000000"/>
                </a:solidFill>
                <a:latin typeface="Arial"/>
                <a:hlinkClick r:id="rId6"/>
              </a:rPr>
              <a:t>Ha13g</a:t>
            </a:r>
            <a:r>
              <a:rPr lang="en-US" sz="800" i="1" dirty="0">
                <a:solidFill>
                  <a:srgbClr val="000000"/>
                </a:solidFill>
                <a:latin typeface="Arial"/>
              </a:rPr>
              <a:t>]Hauder, M., Roth, S., Matthes, F.: Current Tool support for Metrics in Enterprise Architecture Management </a:t>
            </a:r>
          </a:p>
        </p:txBody>
      </p:sp>
    </p:spTree>
    <p:extLst>
      <p:ext uri="{BB962C8B-B14F-4D97-AF65-F5344CB8AC3E}">
        <p14:creationId xmlns:p14="http://schemas.microsoft.com/office/powerpoint/2010/main" val="40976281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 the sebis visual language </a:t>
            </a:r>
            <a:br>
              <a:rPr lang="en-US"/>
            </a:br>
            <a:r>
              <a:rPr lang="en-US"/>
              <a:t>(shapes, fonts, colors, sizes)</a:t>
            </a:r>
            <a:endParaRPr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F6F9-0731-40B4-89E9-684A2C5BBDDF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1" name="Rechteck 30"/>
          <p:cNvSpPr/>
          <p:nvPr/>
        </p:nvSpPr>
        <p:spPr bwMode="auto">
          <a:xfrm>
            <a:off x="1847528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1</a:t>
            </a:r>
          </a:p>
        </p:txBody>
      </p:sp>
      <p:sp>
        <p:nvSpPr>
          <p:cNvPr id="32" name="Rechteck 31"/>
          <p:cNvSpPr/>
          <p:nvPr/>
        </p:nvSpPr>
        <p:spPr bwMode="auto">
          <a:xfrm>
            <a:off x="3039835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2</a:t>
            </a:r>
          </a:p>
        </p:txBody>
      </p:sp>
      <p:sp>
        <p:nvSpPr>
          <p:cNvPr id="33" name="Rechteck 32"/>
          <p:cNvSpPr/>
          <p:nvPr/>
        </p:nvSpPr>
        <p:spPr bwMode="auto">
          <a:xfrm>
            <a:off x="4232142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3</a:t>
            </a:r>
          </a:p>
        </p:txBody>
      </p:sp>
      <p:sp>
        <p:nvSpPr>
          <p:cNvPr id="34" name="Rechteck 33"/>
          <p:cNvSpPr/>
          <p:nvPr/>
        </p:nvSpPr>
        <p:spPr bwMode="auto">
          <a:xfrm>
            <a:off x="5424449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4</a:t>
            </a:r>
          </a:p>
        </p:txBody>
      </p:sp>
      <p:sp>
        <p:nvSpPr>
          <p:cNvPr id="35" name="Rechteck 34"/>
          <p:cNvSpPr/>
          <p:nvPr/>
        </p:nvSpPr>
        <p:spPr bwMode="auto">
          <a:xfrm>
            <a:off x="6616756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5</a:t>
            </a:r>
          </a:p>
        </p:txBody>
      </p:sp>
      <p:sp>
        <p:nvSpPr>
          <p:cNvPr id="36" name="Rechteck 35"/>
          <p:cNvSpPr/>
          <p:nvPr/>
        </p:nvSpPr>
        <p:spPr bwMode="auto">
          <a:xfrm>
            <a:off x="7809063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37" name="Rechteck 36"/>
          <p:cNvSpPr/>
          <p:nvPr/>
        </p:nvSpPr>
        <p:spPr bwMode="auto">
          <a:xfrm>
            <a:off x="9001372" y="4387205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1775521" y="1536973"/>
            <a:ext cx="97975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Default </a:t>
            </a:r>
          </a:p>
          <a:p>
            <a:r>
              <a:rPr lang="en-US" dirty="0"/>
              <a:t>Text</a:t>
            </a:r>
          </a:p>
        </p:txBody>
      </p:sp>
      <p:sp>
        <p:nvSpPr>
          <p:cNvPr id="42" name="Rechteck 41"/>
          <p:cNvSpPr/>
          <p:nvPr/>
        </p:nvSpPr>
        <p:spPr bwMode="auto">
          <a:xfrm>
            <a:off x="3783904" y="1404357"/>
            <a:ext cx="1732367" cy="914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Default Rectangle</a:t>
            </a:r>
          </a:p>
        </p:txBody>
      </p:sp>
      <p:cxnSp>
        <p:nvCxnSpPr>
          <p:cNvPr id="44" name="Gerade Verbindung mit Pfeil 43"/>
          <p:cNvCxnSpPr>
            <a:stCxn id="41" idx="3"/>
            <a:endCxn id="42" idx="1"/>
          </p:cNvCxnSpPr>
          <p:nvPr/>
        </p:nvCxnSpPr>
        <p:spPr bwMode="auto">
          <a:xfrm>
            <a:off x="2755275" y="1860139"/>
            <a:ext cx="1028628" cy="141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2825806" y="1304765"/>
            <a:ext cx="85792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Default </a:t>
            </a:r>
          </a:p>
          <a:p>
            <a:pPr algn="ctr"/>
            <a:r>
              <a:rPr lang="en-US" sz="1200" dirty="0"/>
              <a:t>Line Style</a:t>
            </a:r>
          </a:p>
        </p:txBody>
      </p:sp>
      <p:sp>
        <p:nvSpPr>
          <p:cNvPr id="46" name="Eingekerbter Richtungspfeil 45"/>
          <p:cNvSpPr/>
          <p:nvPr/>
        </p:nvSpPr>
        <p:spPr bwMode="auto">
          <a:xfrm>
            <a:off x="3815224" y="2559695"/>
            <a:ext cx="1704713" cy="672664"/>
          </a:xfrm>
          <a:prstGeom prst="chevron">
            <a:avLst>
              <a:gd name="adj" fmla="val 2112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Process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7536161" y="1979548"/>
            <a:ext cx="67197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User</a:t>
            </a:r>
          </a:p>
        </p:txBody>
      </p:sp>
      <p:sp>
        <p:nvSpPr>
          <p:cNvPr id="59" name="Abgerundetes Rechteck 58"/>
          <p:cNvSpPr/>
          <p:nvPr/>
        </p:nvSpPr>
        <p:spPr bwMode="auto">
          <a:xfrm>
            <a:off x="5597758" y="1404357"/>
            <a:ext cx="1811847" cy="914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Default</a:t>
            </a:r>
          </a:p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Rounded R.</a:t>
            </a:r>
          </a:p>
        </p:txBody>
      </p:sp>
      <p:sp>
        <p:nvSpPr>
          <p:cNvPr id="67" name="Pfeil nach rechts 66"/>
          <p:cNvSpPr/>
          <p:nvPr/>
        </p:nvSpPr>
        <p:spPr bwMode="auto">
          <a:xfrm>
            <a:off x="5663952" y="2351125"/>
            <a:ext cx="1745652" cy="98402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Arrow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8411600" y="1979548"/>
            <a:ext cx="73609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Store</a:t>
            </a:r>
          </a:p>
        </p:txBody>
      </p:sp>
      <p:sp>
        <p:nvSpPr>
          <p:cNvPr id="79" name="Rechteckige Legende 78"/>
          <p:cNvSpPr/>
          <p:nvPr/>
        </p:nvSpPr>
        <p:spPr bwMode="auto">
          <a:xfrm>
            <a:off x="9001372" y="3554814"/>
            <a:ext cx="1080120" cy="630271"/>
          </a:xfrm>
          <a:prstGeom prst="wedgeRectCallout">
            <a:avLst>
              <a:gd name="adj1" fmla="val -20833"/>
              <a:gd name="adj2" fmla="val 8047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Explanation</a:t>
            </a:r>
          </a:p>
        </p:txBody>
      </p:sp>
      <p:sp>
        <p:nvSpPr>
          <p:cNvPr id="80" name="Rechteck 79"/>
          <p:cNvSpPr/>
          <p:nvPr/>
        </p:nvSpPr>
        <p:spPr bwMode="auto">
          <a:xfrm>
            <a:off x="1847528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1</a:t>
            </a:r>
          </a:p>
        </p:txBody>
      </p:sp>
      <p:sp>
        <p:nvSpPr>
          <p:cNvPr id="81" name="Rechteck 80"/>
          <p:cNvSpPr/>
          <p:nvPr/>
        </p:nvSpPr>
        <p:spPr bwMode="auto">
          <a:xfrm>
            <a:off x="3039835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2</a:t>
            </a:r>
          </a:p>
        </p:txBody>
      </p:sp>
      <p:sp>
        <p:nvSpPr>
          <p:cNvPr id="82" name="Rechteck 81"/>
          <p:cNvSpPr/>
          <p:nvPr/>
        </p:nvSpPr>
        <p:spPr bwMode="auto">
          <a:xfrm>
            <a:off x="4232142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3</a:t>
            </a:r>
          </a:p>
        </p:txBody>
      </p:sp>
      <p:sp>
        <p:nvSpPr>
          <p:cNvPr id="83" name="Rechteck 82"/>
          <p:cNvSpPr/>
          <p:nvPr/>
        </p:nvSpPr>
        <p:spPr bwMode="auto">
          <a:xfrm>
            <a:off x="5424449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4</a:t>
            </a:r>
          </a:p>
        </p:txBody>
      </p:sp>
      <p:sp>
        <p:nvSpPr>
          <p:cNvPr id="84" name="Rechteck 83"/>
          <p:cNvSpPr/>
          <p:nvPr/>
        </p:nvSpPr>
        <p:spPr bwMode="auto">
          <a:xfrm>
            <a:off x="6616756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5</a:t>
            </a:r>
          </a:p>
        </p:txBody>
      </p:sp>
      <p:sp>
        <p:nvSpPr>
          <p:cNvPr id="85" name="Rechteck 84"/>
          <p:cNvSpPr/>
          <p:nvPr/>
        </p:nvSpPr>
        <p:spPr bwMode="auto">
          <a:xfrm>
            <a:off x="7809063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86" name="Rechteck 85"/>
          <p:cNvSpPr/>
          <p:nvPr/>
        </p:nvSpPr>
        <p:spPr bwMode="auto">
          <a:xfrm>
            <a:off x="9001372" y="5229200"/>
            <a:ext cx="1080120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Fast</a:t>
            </a:r>
            <a:br>
              <a:rPr lang="en-US" dirty="0">
                <a:solidFill>
                  <a:schemeClr val="bg1"/>
                </a:solidFill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Form 6</a:t>
            </a:r>
          </a:p>
        </p:txBody>
      </p:sp>
      <p:sp>
        <p:nvSpPr>
          <p:cNvPr id="87" name="Würfel 86"/>
          <p:cNvSpPr/>
          <p:nvPr/>
        </p:nvSpPr>
        <p:spPr bwMode="auto">
          <a:xfrm>
            <a:off x="7576635" y="2544291"/>
            <a:ext cx="1635522" cy="688068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Box</a:t>
            </a:r>
          </a:p>
        </p:txBody>
      </p:sp>
      <p:sp>
        <p:nvSpPr>
          <p:cNvPr id="88" name="Gefaltete Ecke 87"/>
          <p:cNvSpPr/>
          <p:nvPr/>
        </p:nvSpPr>
        <p:spPr bwMode="auto">
          <a:xfrm>
            <a:off x="9472868" y="1341198"/>
            <a:ext cx="591193" cy="573342"/>
          </a:xfrm>
          <a:prstGeom prst="foldedCorner">
            <a:avLst>
              <a:gd name="adj" fmla="val 265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100" dirty="0">
                <a:solidFill>
                  <a:schemeClr val="tx1"/>
                </a:solidFill>
                <a:cs typeface="Arial" pitchFamily="34" charset="0"/>
              </a:rPr>
              <a:t>Text</a:t>
            </a:r>
          </a:p>
        </p:txBody>
      </p:sp>
      <p:sp>
        <p:nvSpPr>
          <p:cNvPr id="89" name="Textfeld 88"/>
          <p:cNvSpPr txBox="1"/>
          <p:nvPr/>
        </p:nvSpPr>
        <p:spPr>
          <a:xfrm>
            <a:off x="9164925" y="1979548"/>
            <a:ext cx="133882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Information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7598156" y="1315616"/>
            <a:ext cx="559873" cy="576064"/>
            <a:chOff x="572022" y="2923566"/>
            <a:chExt cx="659253" cy="707501"/>
          </a:xfrm>
        </p:grpSpPr>
        <p:sp>
          <p:nvSpPr>
            <p:cNvPr id="8" name="Ellipse 7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9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62" name="Gruppieren 61"/>
          <p:cNvGrpSpPr/>
          <p:nvPr/>
        </p:nvGrpSpPr>
        <p:grpSpPr>
          <a:xfrm>
            <a:off x="8500839" y="1500827"/>
            <a:ext cx="559874" cy="391616"/>
            <a:chOff x="6976839" y="1500827"/>
            <a:chExt cx="559874" cy="391616"/>
          </a:xfrm>
        </p:grpSpPr>
        <p:sp>
          <p:nvSpPr>
            <p:cNvPr id="43" name="Ellipse 42"/>
            <p:cNvSpPr/>
            <p:nvPr/>
          </p:nvSpPr>
          <p:spPr bwMode="auto">
            <a:xfrm>
              <a:off x="6976840" y="1766429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Ellipse 39"/>
            <p:cNvSpPr/>
            <p:nvPr/>
          </p:nvSpPr>
          <p:spPr bwMode="auto">
            <a:xfrm>
              <a:off x="6976839" y="1700030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Ellipse 38"/>
            <p:cNvSpPr/>
            <p:nvPr/>
          </p:nvSpPr>
          <p:spPr bwMode="auto">
            <a:xfrm>
              <a:off x="6976840" y="1633629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Ellipse 2"/>
            <p:cNvSpPr/>
            <p:nvPr/>
          </p:nvSpPr>
          <p:spPr bwMode="auto">
            <a:xfrm>
              <a:off x="6976840" y="1567228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Ellipse 44"/>
            <p:cNvSpPr/>
            <p:nvPr/>
          </p:nvSpPr>
          <p:spPr bwMode="auto">
            <a:xfrm>
              <a:off x="6976840" y="1500827"/>
              <a:ext cx="559873" cy="12601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7" name="Ellipse 46"/>
          <p:cNvSpPr/>
          <p:nvPr/>
        </p:nvSpPr>
        <p:spPr bwMode="auto">
          <a:xfrm>
            <a:off x="1800769" y="2565340"/>
            <a:ext cx="1490966" cy="661374"/>
          </a:xfrm>
          <a:custGeom>
            <a:avLst/>
            <a:gdLst/>
            <a:ahLst/>
            <a:cxnLst/>
            <a:rect l="l" t="t" r="r" b="b"/>
            <a:pathLst>
              <a:path w="1490966" h="661374">
                <a:moveTo>
                  <a:pt x="882067" y="0"/>
                </a:moveTo>
                <a:cubicBezTo>
                  <a:pt x="1031495" y="0"/>
                  <a:pt x="1157883" y="94445"/>
                  <a:pt x="1198125" y="224882"/>
                </a:cubicBezTo>
                <a:cubicBezTo>
                  <a:pt x="1213923" y="221952"/>
                  <a:pt x="1230281" y="220426"/>
                  <a:pt x="1247033" y="220426"/>
                </a:cubicBezTo>
                <a:cubicBezTo>
                  <a:pt x="1381753" y="220426"/>
                  <a:pt x="1490966" y="319136"/>
                  <a:pt x="1490966" y="440900"/>
                </a:cubicBezTo>
                <a:cubicBezTo>
                  <a:pt x="1490966" y="555058"/>
                  <a:pt x="1394971" y="648952"/>
                  <a:pt x="1271857" y="659112"/>
                </a:cubicBezTo>
                <a:lnTo>
                  <a:pt x="1271857" y="661374"/>
                </a:lnTo>
                <a:lnTo>
                  <a:pt x="1247033" y="661374"/>
                </a:lnTo>
                <a:lnTo>
                  <a:pt x="207929" y="661374"/>
                </a:lnTo>
                <a:lnTo>
                  <a:pt x="207928" y="661374"/>
                </a:lnTo>
                <a:lnTo>
                  <a:pt x="207928" y="661374"/>
                </a:lnTo>
                <a:cubicBezTo>
                  <a:pt x="93092" y="661374"/>
                  <a:pt x="0" y="562664"/>
                  <a:pt x="0" y="440900"/>
                </a:cubicBezTo>
                <a:cubicBezTo>
                  <a:pt x="0" y="319136"/>
                  <a:pt x="93093" y="220426"/>
                  <a:pt x="207929" y="220426"/>
                </a:cubicBezTo>
                <a:cubicBezTo>
                  <a:pt x="236743" y="220426"/>
                  <a:pt x="264188" y="226641"/>
                  <a:pt x="289112" y="237929"/>
                </a:cubicBezTo>
                <a:cubicBezTo>
                  <a:pt x="320337" y="155718"/>
                  <a:pt x="399125" y="97623"/>
                  <a:pt x="491302" y="97623"/>
                </a:cubicBezTo>
                <a:cubicBezTo>
                  <a:pt x="535615" y="97623"/>
                  <a:pt x="576833" y="111049"/>
                  <a:pt x="608953" y="137475"/>
                </a:cubicBezTo>
                <a:cubicBezTo>
                  <a:pt x="668646" y="54334"/>
                  <a:pt x="768729" y="0"/>
                  <a:pt x="882067" y="0"/>
                </a:cubicBez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Cloud</a:t>
            </a:r>
          </a:p>
        </p:txBody>
      </p:sp>
      <p:sp>
        <p:nvSpPr>
          <p:cNvPr id="12" name="Rechteck 11"/>
          <p:cNvSpPr/>
          <p:nvPr/>
        </p:nvSpPr>
        <p:spPr bwMode="auto">
          <a:xfrm>
            <a:off x="3812379" y="3370374"/>
            <a:ext cx="368390" cy="576064"/>
          </a:xfrm>
          <a:custGeom>
            <a:avLst/>
            <a:gdLst/>
            <a:ahLst/>
            <a:cxnLst/>
            <a:rect l="l" t="t" r="r" b="b"/>
            <a:pathLst>
              <a:path w="576064" h="957943">
                <a:moveTo>
                  <a:pt x="302137" y="829611"/>
                </a:moveTo>
                <a:cubicBezTo>
                  <a:pt x="271157" y="829611"/>
                  <a:pt x="246043" y="853790"/>
                  <a:pt x="246043" y="883617"/>
                </a:cubicBezTo>
                <a:cubicBezTo>
                  <a:pt x="246043" y="913444"/>
                  <a:pt x="271157" y="937623"/>
                  <a:pt x="302137" y="937623"/>
                </a:cubicBezTo>
                <a:cubicBezTo>
                  <a:pt x="333117" y="937623"/>
                  <a:pt x="358231" y="913444"/>
                  <a:pt x="358231" y="883617"/>
                </a:cubicBezTo>
                <a:cubicBezTo>
                  <a:pt x="358231" y="853790"/>
                  <a:pt x="333117" y="829611"/>
                  <a:pt x="302137" y="829611"/>
                </a:cubicBezTo>
                <a:close/>
                <a:moveTo>
                  <a:pt x="144017" y="93847"/>
                </a:moveTo>
                <a:cubicBezTo>
                  <a:pt x="104248" y="93847"/>
                  <a:pt x="72008" y="126087"/>
                  <a:pt x="72008" y="165856"/>
                </a:cubicBezTo>
                <a:lnTo>
                  <a:pt x="72008" y="741918"/>
                </a:lnTo>
                <a:cubicBezTo>
                  <a:pt x="72008" y="781687"/>
                  <a:pt x="104248" y="813927"/>
                  <a:pt x="144017" y="813927"/>
                </a:cubicBezTo>
                <a:lnTo>
                  <a:pt x="432047" y="813927"/>
                </a:lnTo>
                <a:cubicBezTo>
                  <a:pt x="471816" y="813927"/>
                  <a:pt x="504056" y="781687"/>
                  <a:pt x="504056" y="741918"/>
                </a:cubicBezTo>
                <a:lnTo>
                  <a:pt x="504056" y="165856"/>
                </a:lnTo>
                <a:cubicBezTo>
                  <a:pt x="504056" y="126087"/>
                  <a:pt x="471816" y="93847"/>
                  <a:pt x="432047" y="93847"/>
                </a:cubicBezTo>
                <a:close/>
                <a:moveTo>
                  <a:pt x="0" y="0"/>
                </a:moveTo>
                <a:lnTo>
                  <a:pt x="576064" y="0"/>
                </a:lnTo>
                <a:lnTo>
                  <a:pt x="576064" y="957943"/>
                </a:lnTo>
                <a:lnTo>
                  <a:pt x="0" y="957943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4439816" y="3365660"/>
            <a:ext cx="720080" cy="580779"/>
            <a:chOff x="2915816" y="3352339"/>
            <a:chExt cx="720080" cy="580779"/>
          </a:xfrm>
        </p:grpSpPr>
        <p:sp>
          <p:nvSpPr>
            <p:cNvPr id="17" name="Rechteck 16"/>
            <p:cNvSpPr/>
            <p:nvPr/>
          </p:nvSpPr>
          <p:spPr bwMode="auto">
            <a:xfrm>
              <a:off x="3203848" y="3773800"/>
              <a:ext cx="144016" cy="11218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hteck 14"/>
            <p:cNvSpPr/>
            <p:nvPr/>
          </p:nvSpPr>
          <p:spPr bwMode="auto">
            <a:xfrm>
              <a:off x="2915816" y="3352339"/>
              <a:ext cx="720080" cy="436701"/>
            </a:xfrm>
            <a:custGeom>
              <a:avLst/>
              <a:gdLst/>
              <a:ahLst/>
              <a:cxnLst/>
              <a:rect l="l" t="t" r="r" b="b"/>
              <a:pathLst>
                <a:path w="720080" h="432048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>
              <a:off x="3123094" y="3869330"/>
              <a:ext cx="305525" cy="6378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uppieren 54"/>
          <p:cNvGrpSpPr/>
          <p:nvPr/>
        </p:nvGrpSpPr>
        <p:grpSpPr>
          <a:xfrm>
            <a:off x="5411502" y="3397401"/>
            <a:ext cx="834105" cy="504057"/>
            <a:chOff x="4211960" y="3352339"/>
            <a:chExt cx="1080120" cy="652726"/>
          </a:xfrm>
        </p:grpSpPr>
        <p:cxnSp>
          <p:nvCxnSpPr>
            <p:cNvPr id="27" name="Gerade Verbindung mit Pfeil 26"/>
            <p:cNvCxnSpPr/>
            <p:nvPr/>
          </p:nvCxnSpPr>
          <p:spPr bwMode="auto">
            <a:xfrm flipV="1">
              <a:off x="4211960" y="3352339"/>
              <a:ext cx="0" cy="652726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Gerade Verbindung mit Pfeil 64"/>
            <p:cNvCxnSpPr/>
            <p:nvPr/>
          </p:nvCxnSpPr>
          <p:spPr bwMode="auto">
            <a:xfrm>
              <a:off x="4211960" y="4005064"/>
              <a:ext cx="1080120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Freihandform 37"/>
            <p:cNvSpPr/>
            <p:nvPr/>
          </p:nvSpPr>
          <p:spPr bwMode="auto">
            <a:xfrm>
              <a:off x="4213860" y="3429000"/>
              <a:ext cx="878896" cy="400892"/>
            </a:xfrm>
            <a:custGeom>
              <a:avLst/>
              <a:gdLst>
                <a:gd name="connsiteX0" fmla="*/ 0 w 735330"/>
                <a:gd name="connsiteY0" fmla="*/ 396240 h 396240"/>
                <a:gd name="connsiteX1" fmla="*/ 163830 w 735330"/>
                <a:gd name="connsiteY1" fmla="*/ 257175 h 396240"/>
                <a:gd name="connsiteX2" fmla="*/ 331470 w 735330"/>
                <a:gd name="connsiteY2" fmla="*/ 346710 h 396240"/>
                <a:gd name="connsiteX3" fmla="*/ 735330 w 735330"/>
                <a:gd name="connsiteY3" fmla="*/ 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330" h="396240">
                  <a:moveTo>
                    <a:pt x="0" y="396240"/>
                  </a:moveTo>
                  <a:cubicBezTo>
                    <a:pt x="54292" y="330835"/>
                    <a:pt x="108585" y="265430"/>
                    <a:pt x="163830" y="257175"/>
                  </a:cubicBezTo>
                  <a:cubicBezTo>
                    <a:pt x="219075" y="248920"/>
                    <a:pt x="236220" y="389573"/>
                    <a:pt x="331470" y="346710"/>
                  </a:cubicBezTo>
                  <a:cubicBezTo>
                    <a:pt x="426720" y="303847"/>
                    <a:pt x="581025" y="151923"/>
                    <a:pt x="735330" y="0"/>
                  </a:cubicBezTo>
                </a:path>
              </a:pathLst>
            </a:custGeom>
            <a:noFill/>
            <a:ln>
              <a:solidFill>
                <a:schemeClr val="accent3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8" name="Gruppieren 57"/>
          <p:cNvGrpSpPr/>
          <p:nvPr/>
        </p:nvGrpSpPr>
        <p:grpSpPr>
          <a:xfrm>
            <a:off x="6384033" y="3450131"/>
            <a:ext cx="398427" cy="400216"/>
            <a:chOff x="4860032" y="3351277"/>
            <a:chExt cx="547489" cy="549947"/>
          </a:xfrm>
        </p:grpSpPr>
        <p:sp>
          <p:nvSpPr>
            <p:cNvPr id="57" name="Kreis 56"/>
            <p:cNvSpPr/>
            <p:nvPr/>
          </p:nvSpPr>
          <p:spPr bwMode="auto">
            <a:xfrm>
              <a:off x="4860032" y="3397106"/>
              <a:ext cx="504056" cy="504118"/>
            </a:xfrm>
            <a:prstGeom prst="pi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Kreis 73"/>
            <p:cNvSpPr/>
            <p:nvPr/>
          </p:nvSpPr>
          <p:spPr bwMode="auto">
            <a:xfrm>
              <a:off x="4903465" y="3351277"/>
              <a:ext cx="504056" cy="504118"/>
            </a:xfrm>
            <a:prstGeom prst="pie">
              <a:avLst>
                <a:gd name="adj1" fmla="val 16192115"/>
                <a:gd name="adj2" fmla="val 49103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1" name="Gruppieren 60"/>
          <p:cNvGrpSpPr/>
          <p:nvPr/>
        </p:nvGrpSpPr>
        <p:grpSpPr>
          <a:xfrm>
            <a:off x="7038618" y="3419392"/>
            <a:ext cx="432048" cy="508148"/>
            <a:chOff x="8373295" y="1322926"/>
            <a:chExt cx="591193" cy="573342"/>
          </a:xfrm>
        </p:grpSpPr>
        <p:sp>
          <p:nvSpPr>
            <p:cNvPr id="77" name="Gefaltete Ecke 76"/>
            <p:cNvSpPr/>
            <p:nvPr/>
          </p:nvSpPr>
          <p:spPr bwMode="auto">
            <a:xfrm>
              <a:off x="8373295" y="1322926"/>
              <a:ext cx="591193" cy="573342"/>
            </a:xfrm>
            <a:prstGeom prst="foldedCorner">
              <a:avLst>
                <a:gd name="adj" fmla="val 26500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sz="11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0" name="Eine Ecke des Rechtecks abrunden 59"/>
            <p:cNvSpPr/>
            <p:nvPr/>
          </p:nvSpPr>
          <p:spPr bwMode="auto">
            <a:xfrm>
              <a:off x="8445303" y="1412776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Eine Ecke des Rechtecks abrunden 89"/>
            <p:cNvSpPr/>
            <p:nvPr/>
          </p:nvSpPr>
          <p:spPr bwMode="auto">
            <a:xfrm>
              <a:off x="8589319" y="1412776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Eine Ecke des Rechtecks abrunden 90"/>
            <p:cNvSpPr/>
            <p:nvPr/>
          </p:nvSpPr>
          <p:spPr bwMode="auto">
            <a:xfrm>
              <a:off x="8733335" y="1412776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Eine Ecke des Rechtecks abrunden 91"/>
            <p:cNvSpPr/>
            <p:nvPr/>
          </p:nvSpPr>
          <p:spPr bwMode="auto">
            <a:xfrm>
              <a:off x="8447097" y="1504554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Eine Ecke des Rechtecks abrunden 92"/>
            <p:cNvSpPr/>
            <p:nvPr/>
          </p:nvSpPr>
          <p:spPr bwMode="auto">
            <a:xfrm>
              <a:off x="8591113" y="1504554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Eine Ecke des Rechtecks abrunden 93"/>
            <p:cNvSpPr/>
            <p:nvPr/>
          </p:nvSpPr>
          <p:spPr bwMode="auto">
            <a:xfrm>
              <a:off x="8731430" y="1504554"/>
              <a:ext cx="147715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Eine Ecke des Rechtecks abrunden 94"/>
            <p:cNvSpPr/>
            <p:nvPr/>
          </p:nvSpPr>
          <p:spPr bwMode="auto">
            <a:xfrm>
              <a:off x="8447097" y="1593707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Eine Ecke des Rechtecks abrunden 95"/>
            <p:cNvSpPr/>
            <p:nvPr/>
          </p:nvSpPr>
          <p:spPr bwMode="auto">
            <a:xfrm>
              <a:off x="8591113" y="1593707"/>
              <a:ext cx="144016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Eine Ecke des Rechtecks abrunden 96"/>
            <p:cNvSpPr/>
            <p:nvPr/>
          </p:nvSpPr>
          <p:spPr bwMode="auto">
            <a:xfrm>
              <a:off x="8731430" y="1593707"/>
              <a:ext cx="147715" cy="88051"/>
            </a:xfrm>
            <a:prstGeom prst="round1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70242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980728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Motivation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Problem Statement	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Approach	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Research Question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Schedule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7786" y="6569075"/>
            <a:ext cx="6986619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F971E3-4EC7-4985-9471-2FAA5993A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b="1" dirty="0" smtClean="0"/>
              <a:t>Chair:</a:t>
            </a:r>
            <a:r>
              <a:rPr lang="en-US" dirty="0" smtClean="0"/>
              <a:t> </a:t>
            </a:r>
            <a:r>
              <a:rPr lang="en-US" dirty="0"/>
              <a:t>Software Engineering for Business Information Systems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b="1" dirty="0" smtClean="0"/>
              <a:t>Title:</a:t>
            </a:r>
            <a:r>
              <a:rPr lang="en-US" dirty="0" smtClean="0"/>
              <a:t> </a:t>
            </a:r>
            <a:r>
              <a:rPr lang="en-US" dirty="0"/>
              <a:t>Metadata Extraction of German Legal </a:t>
            </a:r>
            <a:r>
              <a:rPr lang="en-US" dirty="0" smtClean="0"/>
              <a:t>Judgments</a:t>
            </a:r>
          </a:p>
          <a:p>
            <a:pPr marL="0" indent="0">
              <a:lnSpc>
                <a:spcPct val="110000"/>
              </a:lnSpc>
            </a:pPr>
            <a:endParaRPr lang="en-US" dirty="0" smtClean="0"/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b="1" dirty="0" smtClean="0"/>
              <a:t>Author:</a:t>
            </a:r>
            <a:r>
              <a:rPr lang="en-US" dirty="0" smtClean="0"/>
              <a:t> Oliver Knapp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b="1" dirty="0" smtClean="0"/>
              <a:t>Advisor</a:t>
            </a:r>
            <a:r>
              <a:rPr lang="en-US" b="1" dirty="0"/>
              <a:t>:</a:t>
            </a:r>
            <a:r>
              <a:rPr lang="en-US" dirty="0"/>
              <a:t> M.Sc. Ingo Glaser (</a:t>
            </a:r>
            <a:r>
              <a:rPr lang="en-US" dirty="0">
                <a:hlinkClick r:id="rId2"/>
              </a:rPr>
              <a:t>ingo.glaser@tum.de</a:t>
            </a:r>
            <a:r>
              <a:rPr lang="en-US" dirty="0"/>
              <a:t>)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b="1" dirty="0"/>
              <a:t>Supervisor:</a:t>
            </a:r>
            <a:r>
              <a:rPr lang="en-US" dirty="0"/>
              <a:t> Prof. Dr. Florian </a:t>
            </a:r>
            <a:r>
              <a:rPr lang="en-US" dirty="0" err="1"/>
              <a:t>Matthes</a:t>
            </a:r>
            <a:r>
              <a:rPr lang="en-US" dirty="0"/>
              <a:t> (</a:t>
            </a:r>
            <a:r>
              <a:rPr lang="en-US" dirty="0">
                <a:hlinkClick r:id="rId3"/>
              </a:rPr>
              <a:t>matthes@in.tum.de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514BBB2-9A65-48B2-B2C5-2294575CD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Facts	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6C8C15-29E6-4561-8F02-97DAEFFEE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3A663D-63BD-47E0-9AD1-851C2C2C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7786" y="6569075"/>
            <a:ext cx="6986619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8461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Vorstellung: Oliver </a:t>
            </a:r>
            <a:r>
              <a:rPr lang="de-DE" dirty="0"/>
              <a:t>Knapp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Bachelor Informatik-Studium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Informatik Pflicht- und Wahlmodule </a:t>
            </a:r>
            <a:r>
              <a:rPr lang="de-DE" dirty="0" smtClean="0"/>
              <a:t>abgeschlossen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 smtClean="0"/>
              <a:t>Fachinformatiker </a:t>
            </a:r>
            <a:r>
              <a:rPr lang="de-DE" dirty="0"/>
              <a:t>Anwendungsentwicklung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ECM-System für den Mittelstand, speziell Anwälte/Steuerberater/Wirtschaftsprüfer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u.a. Entwicklung von Workflows</a:t>
            </a:r>
          </a:p>
          <a:p>
            <a:pPr marL="0" indent="0"/>
            <a:r>
              <a:rPr lang="de-DE" dirty="0"/>
              <a:t>=&gt; Arbeitsweise von </a:t>
            </a:r>
            <a:r>
              <a:rPr lang="de-DE" dirty="0" smtClean="0"/>
              <a:t>Juristen</a:t>
            </a:r>
          </a:p>
          <a:p>
            <a:endParaRPr lang="de-DE" dirty="0"/>
          </a:p>
          <a:p>
            <a:r>
              <a:rPr lang="de-DE" dirty="0" smtClean="0"/>
              <a:t>Interesse </a:t>
            </a:r>
            <a:r>
              <a:rPr lang="de-DE" dirty="0"/>
              <a:t>an Legaltech durch Berufsumfeld und befreundeten </a:t>
            </a:r>
            <a:r>
              <a:rPr lang="de-DE" dirty="0" smtClean="0"/>
              <a:t>Rechtsanwalt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G</a:t>
            </a:r>
            <a:r>
              <a:rPr lang="de-DE" dirty="0" smtClean="0"/>
              <a:t>edanken bzgl</a:t>
            </a:r>
            <a:r>
              <a:rPr lang="de-DE" dirty="0"/>
              <a:t>.</a:t>
            </a:r>
            <a:r>
              <a:rPr lang="de-DE" dirty="0" smtClean="0"/>
              <a:t> Optimierungspotential angestellt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7786" y="6569075"/>
            <a:ext cx="6986619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8930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b="1" dirty="0" err="1" smtClean="0"/>
              <a:t>Judgements</a:t>
            </a:r>
            <a:endParaRPr lang="de-DE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digitally</a:t>
            </a:r>
            <a:r>
              <a:rPr lang="de-DE" dirty="0" smtClean="0"/>
              <a:t> </a:t>
            </a:r>
            <a:r>
              <a:rPr lang="de-DE" dirty="0" err="1" smtClean="0"/>
              <a:t>published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standardized</a:t>
            </a:r>
            <a:r>
              <a:rPr lang="de-DE" dirty="0" smtClean="0"/>
              <a:t> (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readable</a:t>
            </a:r>
            <a:r>
              <a:rPr lang="de-DE" dirty="0" smtClean="0"/>
              <a:t>) </a:t>
            </a:r>
            <a:r>
              <a:rPr lang="de-DE" dirty="0" err="1" smtClean="0"/>
              <a:t>format</a:t>
            </a:r>
            <a:endParaRPr lang="de-DE" dirty="0" smtClean="0"/>
          </a:p>
          <a:p>
            <a:endParaRPr lang="de-DE" dirty="0" smtClean="0"/>
          </a:p>
          <a:p>
            <a:r>
              <a:rPr lang="de-DE" b="1" dirty="0" smtClean="0"/>
              <a:t>Information Discovery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 </a:t>
            </a:r>
            <a:r>
              <a:rPr lang="de-DE" dirty="0" err="1" smtClean="0"/>
              <a:t>manually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time </a:t>
            </a:r>
            <a:r>
              <a:rPr lang="de-DE" dirty="0" err="1" smtClean="0"/>
              <a:t>consuming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costly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knowledge</a:t>
            </a:r>
            <a:r>
              <a:rPr lang="de-DE" dirty="0" smtClean="0"/>
              <a:t>-intensive</a:t>
            </a:r>
          </a:p>
          <a:p>
            <a:pPr marL="0" indent="0"/>
            <a:endParaRPr lang="de-DE" dirty="0" smtClean="0"/>
          </a:p>
          <a:p>
            <a:pPr marL="0" indent="0"/>
            <a:r>
              <a:rPr lang="de-DE" b="1" dirty="0" err="1" smtClean="0"/>
              <a:t>Advancement</a:t>
            </a:r>
            <a:r>
              <a:rPr lang="de-DE" b="1" dirty="0" smtClean="0"/>
              <a:t> in Technology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Natural Language Processing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feasible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widely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similar</a:t>
            </a:r>
            <a:r>
              <a:rPr lang="de-DE" dirty="0" smtClean="0"/>
              <a:t> </a:t>
            </a:r>
            <a:r>
              <a:rPr lang="de-DE" dirty="0" err="1" smtClean="0"/>
              <a:t>tasks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Keyword </a:t>
            </a:r>
            <a:r>
              <a:rPr lang="de-DE" dirty="0" err="1" smtClean="0"/>
              <a:t>detection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Analysis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Inforamtion</a:t>
            </a:r>
            <a:r>
              <a:rPr lang="de-DE" dirty="0" smtClean="0"/>
              <a:t> </a:t>
            </a:r>
            <a:r>
              <a:rPr lang="de-DE" dirty="0" err="1" smtClean="0"/>
              <a:t>retrieval</a:t>
            </a:r>
            <a:endParaRPr lang="de-DE" dirty="0" smtClean="0"/>
          </a:p>
          <a:p>
            <a:pPr marL="0" indent="0"/>
            <a:endParaRPr lang="en-GB" dirty="0"/>
          </a:p>
          <a:p>
            <a:pPr marL="357187" lvl="1" indent="0">
              <a:buNone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7786" y="6569075"/>
            <a:ext cx="6986619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1667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Problem Statement: </a:t>
            </a:r>
            <a:r>
              <a:rPr lang="de-DE" dirty="0" err="1" smtClean="0"/>
              <a:t>Current</a:t>
            </a:r>
            <a:r>
              <a:rPr lang="de-DE" dirty="0" smtClean="0"/>
              <a:t> Situation</a:t>
            </a:r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2864" y="1449391"/>
            <a:ext cx="4401800" cy="2193311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3824" y="3642702"/>
            <a:ext cx="4752528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dirty="0">
                <a:latin typeface="Arial" pitchFamily="34" charset="0"/>
              </a:rPr>
              <a:t>https://</a:t>
            </a:r>
            <a:r>
              <a:rPr lang="de-DE" sz="1000" dirty="0" err="1">
                <a:latin typeface="Arial" pitchFamily="34" charset="0"/>
              </a:rPr>
              <a:t>www.juris.de</a:t>
            </a:r>
            <a:r>
              <a:rPr lang="de-DE" sz="1000" dirty="0">
                <a:latin typeface="Arial" pitchFamily="34" charset="0"/>
              </a:rPr>
              <a:t>/</a:t>
            </a:r>
            <a:r>
              <a:rPr lang="de-DE" sz="1000" dirty="0" err="1">
                <a:latin typeface="Arial" pitchFamily="34" charset="0"/>
              </a:rPr>
              <a:t>jportal</a:t>
            </a:r>
            <a:r>
              <a:rPr lang="de-DE" sz="1000" dirty="0">
                <a:latin typeface="Arial" pitchFamily="34" charset="0"/>
              </a:rPr>
              <a:t>/</a:t>
            </a:r>
            <a:r>
              <a:rPr lang="de-DE" sz="1000" dirty="0" err="1">
                <a:latin typeface="Arial" pitchFamily="34" charset="0"/>
              </a:rPr>
              <a:t>portal</a:t>
            </a:r>
            <a:r>
              <a:rPr lang="de-DE" sz="1000" dirty="0">
                <a:latin typeface="Arial" pitchFamily="34" charset="0"/>
              </a:rPr>
              <a:t>/t/</a:t>
            </a:r>
            <a:r>
              <a:rPr lang="de-DE" sz="1000" dirty="0" err="1">
                <a:latin typeface="Arial" pitchFamily="34" charset="0"/>
              </a:rPr>
              <a:t>15vb</a:t>
            </a:r>
            <a:r>
              <a:rPr lang="de-DE" sz="1000" dirty="0">
                <a:latin typeface="Arial" pitchFamily="34" charset="0"/>
              </a:rPr>
              <a:t>/</a:t>
            </a:r>
            <a:r>
              <a:rPr lang="de-DE" sz="1000" dirty="0" err="1">
                <a:latin typeface="Arial" pitchFamily="34" charset="0"/>
              </a:rPr>
              <a:t>page</a:t>
            </a:r>
            <a:r>
              <a:rPr lang="de-DE" sz="1000" dirty="0">
                <a:latin typeface="Arial" pitchFamily="34" charset="0"/>
              </a:rPr>
              <a:t>/</a:t>
            </a:r>
            <a:r>
              <a:rPr lang="de-DE" sz="1000" dirty="0" err="1">
                <a:latin typeface="Arial" pitchFamily="34" charset="0"/>
              </a:rPr>
              <a:t>homerl.psml</a:t>
            </a:r>
            <a:r>
              <a:rPr lang="de-DE" sz="1000" dirty="0">
                <a:latin typeface="Arial" pitchFamily="34" charset="0"/>
              </a:rPr>
              <a:t>/</a:t>
            </a:r>
            <a:r>
              <a:rPr lang="de-DE" sz="1000" dirty="0" err="1">
                <a:latin typeface="Arial" pitchFamily="34" charset="0"/>
              </a:rPr>
              <a:t>js_pane</a:t>
            </a:r>
            <a:r>
              <a:rPr lang="de-DE" sz="1000" dirty="0">
                <a:latin typeface="Arial" pitchFamily="34" charset="0"/>
              </a:rPr>
              <a:t>/</a:t>
            </a:r>
            <a:r>
              <a:rPr lang="de-DE" sz="1000" dirty="0" err="1">
                <a:latin typeface="Arial" pitchFamily="34" charset="0"/>
              </a:rPr>
              <a:t>Suchportlet2</a:t>
            </a:r>
            <a:endParaRPr lang="de-DE" sz="1000" dirty="0" smtClean="0">
              <a:latin typeface="Arial" pitchFamily="34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731" y="4034586"/>
            <a:ext cx="11348862" cy="240127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1440" y="1618653"/>
            <a:ext cx="7249788" cy="1810592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905688" y="3446062"/>
            <a:ext cx="6579045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00" dirty="0">
                <a:latin typeface="Arial" pitchFamily="34" charset="0"/>
              </a:rPr>
              <a:t>http://</a:t>
            </a:r>
            <a:r>
              <a:rPr lang="de-DE" sz="1000" dirty="0" err="1">
                <a:latin typeface="Arial" pitchFamily="34" charset="0"/>
              </a:rPr>
              <a:t>juris.bundesgerichtshof.de</a:t>
            </a:r>
            <a:r>
              <a:rPr lang="de-DE" sz="1000" dirty="0">
                <a:latin typeface="Arial" pitchFamily="34" charset="0"/>
              </a:rPr>
              <a:t>/</a:t>
            </a:r>
            <a:r>
              <a:rPr lang="de-DE" sz="1000" dirty="0" err="1">
                <a:latin typeface="Arial" pitchFamily="34" charset="0"/>
              </a:rPr>
              <a:t>cgi</a:t>
            </a:r>
            <a:r>
              <a:rPr lang="de-DE" sz="1000" dirty="0">
                <a:latin typeface="Arial" pitchFamily="34" charset="0"/>
              </a:rPr>
              <a:t>-bin/</a:t>
            </a:r>
            <a:r>
              <a:rPr lang="de-DE" sz="1000" dirty="0" err="1">
                <a:latin typeface="Arial" pitchFamily="34" charset="0"/>
              </a:rPr>
              <a:t>rechtsprechung</a:t>
            </a:r>
            <a:r>
              <a:rPr lang="de-DE" sz="1000" dirty="0">
                <a:latin typeface="Arial" pitchFamily="34" charset="0"/>
              </a:rPr>
              <a:t>/</a:t>
            </a:r>
            <a:r>
              <a:rPr lang="de-DE" sz="1000" dirty="0" err="1">
                <a:latin typeface="Arial" pitchFamily="34" charset="0"/>
              </a:rPr>
              <a:t>list.py?Gericht</a:t>
            </a:r>
            <a:r>
              <a:rPr lang="de-DE" sz="1000" dirty="0">
                <a:latin typeface="Arial" pitchFamily="34" charset="0"/>
              </a:rPr>
              <a:t>=</a:t>
            </a:r>
            <a:r>
              <a:rPr lang="de-DE" sz="1000" dirty="0" err="1">
                <a:latin typeface="Arial" pitchFamily="34" charset="0"/>
              </a:rPr>
              <a:t>bgh&amp;Art</a:t>
            </a:r>
            <a:r>
              <a:rPr lang="de-DE" sz="1000" dirty="0">
                <a:latin typeface="Arial" pitchFamily="34" charset="0"/>
              </a:rPr>
              <a:t>=</a:t>
            </a:r>
            <a:r>
              <a:rPr lang="de-DE" sz="1000" dirty="0" err="1">
                <a:latin typeface="Arial" pitchFamily="34" charset="0"/>
              </a:rPr>
              <a:t>en&amp;Datum</a:t>
            </a:r>
            <a:r>
              <a:rPr lang="de-DE" sz="1000" dirty="0">
                <a:latin typeface="Arial" pitchFamily="34" charset="0"/>
              </a:rPr>
              <a:t>=</a:t>
            </a:r>
            <a:r>
              <a:rPr lang="de-DE" sz="1000" dirty="0" err="1">
                <a:latin typeface="Arial" pitchFamily="34" charset="0"/>
              </a:rPr>
              <a:t>Aktuell&amp;Sort</a:t>
            </a:r>
            <a:r>
              <a:rPr lang="de-DE" sz="1000" dirty="0">
                <a:latin typeface="Arial" pitchFamily="34" charset="0"/>
              </a:rPr>
              <a:t>=12288</a:t>
            </a:r>
            <a:endParaRPr lang="de-DE" sz="1000" dirty="0" smtClean="0">
              <a:latin typeface="Arial" pitchFamily="34" charset="0"/>
            </a:endParaRPr>
          </a:p>
        </p:txBody>
      </p:sp>
      <p:sp>
        <p:nvSpPr>
          <p:cNvPr id="12" name="Abgerundetes Rechteck 11"/>
          <p:cNvSpPr/>
          <p:nvPr/>
        </p:nvSpPr>
        <p:spPr bwMode="auto">
          <a:xfrm>
            <a:off x="801232" y="2236912"/>
            <a:ext cx="2160240" cy="936104"/>
          </a:xfrm>
          <a:prstGeom prst="roundRect">
            <a:avLst/>
          </a:prstGeom>
          <a:noFill/>
          <a:ln w="3492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4905688" y="2124181"/>
            <a:ext cx="1584176" cy="936104"/>
          </a:xfrm>
          <a:prstGeom prst="roundRect">
            <a:avLst/>
          </a:prstGeom>
          <a:noFill/>
          <a:ln w="3492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41034" y="932494"/>
            <a:ext cx="1118421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</a:rPr>
              <a:t>Search </a:t>
            </a:r>
            <a:r>
              <a:rPr lang="de-DE" dirty="0" err="1" smtClean="0">
                <a:latin typeface="Arial" pitchFamily="34" charset="0"/>
              </a:rPr>
              <a:t>mask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</a:rPr>
              <a:t> modern </a:t>
            </a:r>
            <a:r>
              <a:rPr lang="de-DE" dirty="0" err="1" smtClean="0">
                <a:latin typeface="Arial" pitchFamily="34" charset="0"/>
              </a:rPr>
              <a:t>content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management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system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vs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platform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for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Judgments</a:t>
            </a:r>
            <a:r>
              <a:rPr lang="de-DE" dirty="0" smtClean="0">
                <a:latin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7985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Problem Statement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Advantages</a:t>
            </a:r>
          </a:p>
          <a:p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Judgements</a:t>
            </a:r>
            <a:r>
              <a:rPr lang="de-DE" dirty="0" smtClean="0"/>
              <a:t> </a:t>
            </a:r>
            <a:r>
              <a:rPr lang="de-DE" dirty="0" err="1" smtClean="0"/>
              <a:t>searchable</a:t>
            </a:r>
            <a:endParaRPr lang="de-DE" dirty="0"/>
          </a:p>
          <a:p>
            <a:r>
              <a:rPr lang="de-DE" dirty="0" smtClean="0"/>
              <a:t>Maschinenlesbar</a:t>
            </a:r>
          </a:p>
          <a:p>
            <a:endParaRPr lang="de-DE" dirty="0"/>
          </a:p>
          <a:p>
            <a:r>
              <a:rPr lang="de-DE" dirty="0" smtClean="0"/>
              <a:t>Analysierbar </a:t>
            </a:r>
          </a:p>
          <a:p>
            <a:pPr marL="0" indent="0"/>
            <a:endParaRPr lang="de-DE" dirty="0" smtClean="0"/>
          </a:p>
          <a:p>
            <a:pPr marL="0" indent="0"/>
            <a:r>
              <a:rPr lang="de-DE" dirty="0"/>
              <a:t>Gesetzestexte als </a:t>
            </a:r>
            <a:r>
              <a:rPr lang="de-DE" dirty="0" smtClean="0"/>
              <a:t>Referenzen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neue </a:t>
            </a:r>
            <a:r>
              <a:rPr lang="de-DE" dirty="0"/>
              <a:t>Präzedenzfälle/Anmerkungen/Zusätze zu </a:t>
            </a:r>
            <a:r>
              <a:rPr lang="de-DE" dirty="0" smtClean="0"/>
              <a:t>angewandten </a:t>
            </a:r>
            <a:r>
              <a:rPr lang="de-DE" dirty="0"/>
              <a:t>Gesetzen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zitierte </a:t>
            </a:r>
            <a:r>
              <a:rPr lang="de-DE" dirty="0" smtClean="0"/>
              <a:t>Passagen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einfach zu aktualisieren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Datenbasis für Wissenschaft</a:t>
            </a:r>
          </a:p>
          <a:p>
            <a:r>
              <a:rPr lang="de-DE" dirty="0" smtClean="0"/>
              <a:t>ML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7786" y="6569075"/>
            <a:ext cx="6986619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84667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Problem Statement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de-DE" dirty="0" err="1" smtClean="0"/>
              <a:t>Identify</a:t>
            </a:r>
            <a:r>
              <a:rPr lang="de-DE" dirty="0" smtClean="0"/>
              <a:t> </a:t>
            </a:r>
            <a:r>
              <a:rPr lang="de-DE" dirty="0" err="1" smtClean="0"/>
              <a:t>useful</a:t>
            </a:r>
            <a:r>
              <a:rPr lang="de-DE" dirty="0" smtClean="0"/>
              <a:t> </a:t>
            </a:r>
            <a:r>
              <a:rPr lang="de-DE" dirty="0" err="1" smtClean="0"/>
              <a:t>metadata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trike="sngStrike" dirty="0" err="1" smtClean="0"/>
              <a:t>Involved</a:t>
            </a:r>
            <a:r>
              <a:rPr lang="de-DE" strike="sngStrike" dirty="0" smtClean="0"/>
              <a:t> </a:t>
            </a:r>
            <a:r>
              <a:rPr lang="de-DE" strike="sngStrike" dirty="0" err="1" smtClean="0"/>
              <a:t>parties</a:t>
            </a:r>
            <a:r>
              <a:rPr lang="de-DE" strike="sngStrike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Reference </a:t>
            </a:r>
            <a:r>
              <a:rPr lang="de-DE" dirty="0" err="1" smtClean="0"/>
              <a:t>number</a:t>
            </a:r>
            <a:r>
              <a:rPr lang="de-DE" dirty="0" smtClean="0"/>
              <a:t> (Aktenzeichen)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Type: </a:t>
            </a:r>
            <a:r>
              <a:rPr lang="de-DE" dirty="0" err="1" smtClean="0"/>
              <a:t>Beschluss</a:t>
            </a:r>
            <a:r>
              <a:rPr lang="de-DE" dirty="0" smtClean="0"/>
              <a:t>/Urteil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Date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applying</a:t>
            </a:r>
            <a:r>
              <a:rPr lang="de-DE" dirty="0" smtClean="0"/>
              <a:t> Laws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…</a:t>
            </a:r>
          </a:p>
          <a:p>
            <a:pPr marL="0" indent="0"/>
            <a:endParaRPr lang="de-DE" dirty="0" smtClean="0"/>
          </a:p>
          <a:p>
            <a:pPr marL="0" indent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7786" y="6569075"/>
            <a:ext cx="6986619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0069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Approach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Combine </a:t>
            </a:r>
            <a:r>
              <a:rPr lang="de-DE" u="sng" dirty="0" err="1" smtClean="0"/>
              <a:t>rulebased</a:t>
            </a:r>
            <a:r>
              <a:rPr lang="de-DE" u="sng" dirty="0" smtClean="0"/>
              <a:t> </a:t>
            </a:r>
            <a:r>
              <a:rPr lang="de-DE" u="sng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known</a:t>
            </a:r>
            <a:r>
              <a:rPr lang="de-DE" dirty="0" smtClean="0"/>
              <a:t> </a:t>
            </a:r>
            <a:r>
              <a:rPr lang="de-DE" u="sng" dirty="0" smtClean="0"/>
              <a:t>NLP </a:t>
            </a:r>
            <a:r>
              <a:rPr lang="de-DE" u="sng" dirty="0" err="1" smtClean="0"/>
              <a:t>techniques</a:t>
            </a:r>
            <a:endParaRPr lang="de-DE" dirty="0"/>
          </a:p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Train </a:t>
            </a:r>
            <a:r>
              <a:rPr lang="de-DE" dirty="0" err="1" smtClean="0"/>
              <a:t>model</a:t>
            </a:r>
            <a:r>
              <a:rPr lang="de-DE" dirty="0" smtClean="0"/>
              <a:t> on </a:t>
            </a:r>
            <a:r>
              <a:rPr lang="de-DE" dirty="0" err="1" smtClean="0"/>
              <a:t>corpus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annotated</a:t>
            </a:r>
            <a:r>
              <a:rPr lang="de-DE" dirty="0" smtClean="0"/>
              <a:t> </a:t>
            </a:r>
            <a:r>
              <a:rPr lang="de-DE" dirty="0" err="1" smtClean="0"/>
              <a:t>Judgements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gesetze-bayern.de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191105 Knapp BA KickOff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120" y="1628800"/>
            <a:ext cx="7938084" cy="305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12104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103 Matthes English Master Slide Deck (wide).potx" id="{91040FA8-FD49-4102-AC41-84BC0B08C488}" vid="{045BDA8C-0E4E-43FE-921F-341BE0C2864F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171103 Matthes English Master Slide Deck (wide)</Template>
  <TotalTime>0</TotalTime>
  <Words>660</Words>
  <Application>Microsoft Office PowerPoint</Application>
  <PresentationFormat>Breitbild</PresentationFormat>
  <Paragraphs>232</Paragraphs>
  <Slides>16</Slides>
  <Notes>12</Notes>
  <HiddenSlides>4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Arial Unicode MS</vt:lpstr>
      <vt:lpstr>Helvetica Neue</vt:lpstr>
      <vt:lpstr>Symbol</vt:lpstr>
      <vt:lpstr>TUM Neue Helvetica 75 Bold</vt:lpstr>
      <vt:lpstr>Wingdings</vt:lpstr>
      <vt:lpstr>Slides sebis 2013 2</vt:lpstr>
      <vt:lpstr>Metadata Extraction of German Legal Judgments</vt:lpstr>
      <vt:lpstr>Outline </vt:lpstr>
      <vt:lpstr>Key Facts </vt:lpstr>
      <vt:lpstr>Vorstellung: Oliver Knapp</vt:lpstr>
      <vt:lpstr>Motivation</vt:lpstr>
      <vt:lpstr>Problem Statement: Current Situation</vt:lpstr>
      <vt:lpstr>Problem Statement</vt:lpstr>
      <vt:lpstr>Problem Statement</vt:lpstr>
      <vt:lpstr>Approach</vt:lpstr>
      <vt:lpstr>Thema der Bachelorarbeit</vt:lpstr>
      <vt:lpstr>Thema der Bachelorarbeit</vt:lpstr>
      <vt:lpstr>Artifacts</vt:lpstr>
      <vt:lpstr>Schedule</vt:lpstr>
      <vt:lpstr>PowerPoint-Präsentation</vt:lpstr>
      <vt:lpstr>Stick to the good sebis traditions</vt:lpstr>
      <vt:lpstr>Use the sebis visual language  (shapes, fonts, colors, sizes)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2017-11-16T10:00:14Z</dcterms:created>
  <dcterms:modified xsi:type="dcterms:W3CDTF">2020-02-28T15:52:23Z</dcterms:modified>
</cp:coreProperties>
</file>